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slideLayouts/slideLayout4.xml" ContentType="application/vnd.openxmlformats-officedocument.presentationml.slideLayout+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notesSlides/notesSlide9.xml" ContentType="application/vnd.openxmlformats-officedocument.presentationml.notesSlide+xml"/>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Layouts/slideLayout7.xml" ContentType="application/vnd.openxmlformats-officedocument.presentationml.slideLayout+xml"/>
  <Override PartName="/ppt/notesSlides/notesSlide5.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4.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7" r:id="rId2"/>
    <p:sldId id="269" r:id="rId3"/>
    <p:sldId id="278" r:id="rId4"/>
    <p:sldId id="259" r:id="rId5"/>
    <p:sldId id="279" r:id="rId6"/>
    <p:sldId id="281" r:id="rId7"/>
    <p:sldId id="286" r:id="rId8"/>
    <p:sldId id="282" r:id="rId9"/>
    <p:sldId id="283" r:id="rId10"/>
    <p:sldId id="272" r:id="rId11"/>
    <p:sldId id="274" r:id="rId12"/>
    <p:sldId id="284" r:id="rId13"/>
    <p:sldId id="285" r:id="rId14"/>
    <p:sldId id="292" r:id="rId15"/>
    <p:sldId id="293" r:id="rId16"/>
    <p:sldId id="294" r:id="rId17"/>
    <p:sldId id="291" r:id="rId18"/>
    <p:sldId id="289" r:id="rId19"/>
    <p:sldId id="288" r:id="rId20"/>
    <p:sldId id="290" r:id="rId21"/>
    <p:sldId id="268" r:id="rId22"/>
  </p:sldIdLst>
  <p:sldSz cx="9144000" cy="6858000" type="screen4x3"/>
  <p:notesSz cx="6858000" cy="9144000"/>
  <p:embeddedFontLst>
    <p:embeddedFont>
      <p:font typeface="Tahoma" pitchFamily="34" charset="0"/>
      <p:regular r:id="rId24"/>
      <p:bold r:id="rId25"/>
    </p:embeddedFont>
    <p:embeddedFont>
      <p:font typeface="Maiandra GD" pitchFamily="34" charset="0"/>
      <p:regular r:id="rId26"/>
    </p:embeddedFont>
    <p:embeddedFont>
      <p:font typeface="TH Sarabun New" pitchFamily="34" charset="-34"/>
      <p:regular r:id="rId27"/>
      <p:bold r:id="rId28"/>
      <p:italic r:id="rId29"/>
      <p:boldItalic r:id="rId30"/>
    </p:embeddedFont>
    <p:embeddedFont>
      <p:font typeface="Calibri" pitchFamily="34" charset="0"/>
      <p:regular r:id="rId31"/>
      <p:bold r:id="rId32"/>
      <p:italic r:id="rId33"/>
      <p:boldItalic r:id="rId34"/>
    </p:embeddedFont>
    <p:embeddedFont>
      <p:font typeface="TH SarabunPSK" pitchFamily="34" charset="-34"/>
      <p:regular r:id="rId35"/>
      <p:bold r:id="rId36"/>
      <p:italic r:id="rId37"/>
      <p:boldItalic r:id="rId38"/>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B6B"/>
    <a:srgbClr val="16741F"/>
    <a:srgbClr val="8EB149"/>
    <a:srgbClr val="0F4D15"/>
    <a:srgbClr val="74BC3E"/>
    <a:srgbClr val="5EC634"/>
    <a:srgbClr val="21A72E"/>
    <a:srgbClr val="6DCC66"/>
    <a:srgbClr val="1C9027"/>
    <a:srgbClr val="92CC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7" autoAdjust="0"/>
    <p:restoredTop sz="94662" autoAdjust="0"/>
  </p:normalViewPr>
  <p:slideViewPr>
    <p:cSldViewPr>
      <p:cViewPr>
        <p:scale>
          <a:sx n="70" d="100"/>
          <a:sy n="70" d="100"/>
        </p:scale>
        <p:origin x="-138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A474A5-E879-4B8C-AD62-286E6EA6639A}" type="datetimeFigureOut">
              <a:rPr lang="en-US" smtClean="0"/>
              <a:t>4/24/2017</a:t>
            </a:fld>
            <a:endParaRPr lang="en-US"/>
          </a:p>
        </p:txBody>
      </p:sp>
      <p:sp>
        <p:nvSpPr>
          <p:cNvPr id="4" name="ตัวแทนรูปบนภาพนิ่ง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en-US"/>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9CBB48-926B-4682-B42F-9B1476003AFE}" type="slidenum">
              <a:rPr lang="en-US" smtClean="0"/>
              <a:t>‹#›</a:t>
            </a:fld>
            <a:endParaRPr lang="en-US"/>
          </a:p>
        </p:txBody>
      </p:sp>
    </p:spTree>
    <p:extLst>
      <p:ext uri="{BB962C8B-B14F-4D97-AF65-F5344CB8AC3E}">
        <p14:creationId xmlns:p14="http://schemas.microsoft.com/office/powerpoint/2010/main" val="156206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a:t>
            </a:fld>
            <a:endParaRPr lang="en-US"/>
          </a:p>
        </p:txBody>
      </p:sp>
    </p:spTree>
    <p:extLst>
      <p:ext uri="{BB962C8B-B14F-4D97-AF65-F5344CB8AC3E}">
        <p14:creationId xmlns:p14="http://schemas.microsoft.com/office/powerpoint/2010/main" val="801084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10</a:t>
            </a:fld>
            <a:endParaRPr lang="en-US"/>
          </a:p>
        </p:txBody>
      </p:sp>
    </p:spTree>
    <p:extLst>
      <p:ext uri="{BB962C8B-B14F-4D97-AF65-F5344CB8AC3E}">
        <p14:creationId xmlns:p14="http://schemas.microsoft.com/office/powerpoint/2010/main" val="134271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11</a:t>
            </a:fld>
            <a:endParaRPr lang="en-US"/>
          </a:p>
        </p:txBody>
      </p:sp>
    </p:spTree>
    <p:extLst>
      <p:ext uri="{BB962C8B-B14F-4D97-AF65-F5344CB8AC3E}">
        <p14:creationId xmlns:p14="http://schemas.microsoft.com/office/powerpoint/2010/main" val="247901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12</a:t>
            </a:fld>
            <a:endParaRPr lang="en-US"/>
          </a:p>
        </p:txBody>
      </p:sp>
    </p:spTree>
    <p:extLst>
      <p:ext uri="{BB962C8B-B14F-4D97-AF65-F5344CB8AC3E}">
        <p14:creationId xmlns:p14="http://schemas.microsoft.com/office/powerpoint/2010/main" val="49045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13</a:t>
            </a:fld>
            <a:endParaRPr lang="en-US"/>
          </a:p>
        </p:txBody>
      </p:sp>
    </p:spTree>
    <p:extLst>
      <p:ext uri="{BB962C8B-B14F-4D97-AF65-F5344CB8AC3E}">
        <p14:creationId xmlns:p14="http://schemas.microsoft.com/office/powerpoint/2010/main" val="338738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14</a:t>
            </a:fld>
            <a:endParaRPr lang="en-US"/>
          </a:p>
        </p:txBody>
      </p:sp>
    </p:spTree>
    <p:extLst>
      <p:ext uri="{BB962C8B-B14F-4D97-AF65-F5344CB8AC3E}">
        <p14:creationId xmlns:p14="http://schemas.microsoft.com/office/powerpoint/2010/main" val="2605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15</a:t>
            </a:fld>
            <a:endParaRPr lang="en-US"/>
          </a:p>
        </p:txBody>
      </p:sp>
    </p:spTree>
    <p:extLst>
      <p:ext uri="{BB962C8B-B14F-4D97-AF65-F5344CB8AC3E}">
        <p14:creationId xmlns:p14="http://schemas.microsoft.com/office/powerpoint/2010/main" val="156812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16</a:t>
            </a:fld>
            <a:endParaRPr lang="en-US"/>
          </a:p>
        </p:txBody>
      </p:sp>
    </p:spTree>
    <p:extLst>
      <p:ext uri="{BB962C8B-B14F-4D97-AF65-F5344CB8AC3E}">
        <p14:creationId xmlns:p14="http://schemas.microsoft.com/office/powerpoint/2010/main" val="1495360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17</a:t>
            </a:fld>
            <a:endParaRPr lang="en-US"/>
          </a:p>
        </p:txBody>
      </p:sp>
    </p:spTree>
    <p:extLst>
      <p:ext uri="{BB962C8B-B14F-4D97-AF65-F5344CB8AC3E}">
        <p14:creationId xmlns:p14="http://schemas.microsoft.com/office/powerpoint/2010/main" val="279171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18</a:t>
            </a:fld>
            <a:endParaRPr lang="en-US"/>
          </a:p>
        </p:txBody>
      </p:sp>
    </p:spTree>
    <p:extLst>
      <p:ext uri="{BB962C8B-B14F-4D97-AF65-F5344CB8AC3E}">
        <p14:creationId xmlns:p14="http://schemas.microsoft.com/office/powerpoint/2010/main" val="31774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19</a:t>
            </a:fld>
            <a:endParaRPr lang="en-US"/>
          </a:p>
        </p:txBody>
      </p:sp>
    </p:spTree>
    <p:extLst>
      <p:ext uri="{BB962C8B-B14F-4D97-AF65-F5344CB8AC3E}">
        <p14:creationId xmlns:p14="http://schemas.microsoft.com/office/powerpoint/2010/main" val="26662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a:t>
            </a:fld>
            <a:endParaRPr lang="en-US"/>
          </a:p>
        </p:txBody>
      </p:sp>
    </p:spTree>
    <p:extLst>
      <p:ext uri="{BB962C8B-B14F-4D97-AF65-F5344CB8AC3E}">
        <p14:creationId xmlns:p14="http://schemas.microsoft.com/office/powerpoint/2010/main" val="4000383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20</a:t>
            </a:fld>
            <a:endParaRPr lang="en-US"/>
          </a:p>
        </p:txBody>
      </p:sp>
    </p:spTree>
    <p:extLst>
      <p:ext uri="{BB962C8B-B14F-4D97-AF65-F5344CB8AC3E}">
        <p14:creationId xmlns:p14="http://schemas.microsoft.com/office/powerpoint/2010/main" val="2434048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21</a:t>
            </a:fld>
            <a:endParaRPr lang="en-US"/>
          </a:p>
        </p:txBody>
      </p:sp>
    </p:spTree>
    <p:extLst>
      <p:ext uri="{BB962C8B-B14F-4D97-AF65-F5344CB8AC3E}">
        <p14:creationId xmlns:p14="http://schemas.microsoft.com/office/powerpoint/2010/main" val="37803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3</a:t>
            </a:fld>
            <a:endParaRPr lang="en-US"/>
          </a:p>
        </p:txBody>
      </p:sp>
    </p:spTree>
    <p:extLst>
      <p:ext uri="{BB962C8B-B14F-4D97-AF65-F5344CB8AC3E}">
        <p14:creationId xmlns:p14="http://schemas.microsoft.com/office/powerpoint/2010/main" val="102646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4</a:t>
            </a:fld>
            <a:endParaRPr lang="en-US"/>
          </a:p>
        </p:txBody>
      </p:sp>
    </p:spTree>
    <p:extLst>
      <p:ext uri="{BB962C8B-B14F-4D97-AF65-F5344CB8AC3E}">
        <p14:creationId xmlns:p14="http://schemas.microsoft.com/office/powerpoint/2010/main" val="294661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5</a:t>
            </a:fld>
            <a:endParaRPr lang="en-US"/>
          </a:p>
        </p:txBody>
      </p:sp>
    </p:spTree>
    <p:extLst>
      <p:ext uri="{BB962C8B-B14F-4D97-AF65-F5344CB8AC3E}">
        <p14:creationId xmlns:p14="http://schemas.microsoft.com/office/powerpoint/2010/main" val="21191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6</a:t>
            </a:fld>
            <a:endParaRPr lang="en-US"/>
          </a:p>
        </p:txBody>
      </p:sp>
    </p:spTree>
    <p:extLst>
      <p:ext uri="{BB962C8B-B14F-4D97-AF65-F5344CB8AC3E}">
        <p14:creationId xmlns:p14="http://schemas.microsoft.com/office/powerpoint/2010/main" val="276889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7</a:t>
            </a:fld>
            <a:endParaRPr lang="en-US"/>
          </a:p>
        </p:txBody>
      </p:sp>
    </p:spTree>
    <p:extLst>
      <p:ext uri="{BB962C8B-B14F-4D97-AF65-F5344CB8AC3E}">
        <p14:creationId xmlns:p14="http://schemas.microsoft.com/office/powerpoint/2010/main" val="328524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8</a:t>
            </a:fld>
            <a:endParaRPr lang="en-US"/>
          </a:p>
        </p:txBody>
      </p:sp>
    </p:spTree>
    <p:extLst>
      <p:ext uri="{BB962C8B-B14F-4D97-AF65-F5344CB8AC3E}">
        <p14:creationId xmlns:p14="http://schemas.microsoft.com/office/powerpoint/2010/main" val="182502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9</a:t>
            </a:fld>
            <a:endParaRPr lang="en-US"/>
          </a:p>
        </p:txBody>
      </p:sp>
    </p:spTree>
    <p:extLst>
      <p:ext uri="{BB962C8B-B14F-4D97-AF65-F5344CB8AC3E}">
        <p14:creationId xmlns:p14="http://schemas.microsoft.com/office/powerpoint/2010/main" val="55905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h-T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133143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396367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97209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44938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3640504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33300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Date Placeholder 6"/>
          <p:cNvSpPr>
            <a:spLocks noGrp="1"/>
          </p:cNvSpPr>
          <p:nvPr>
            <p:ph type="dt" sz="half" idx="10"/>
          </p:nvPr>
        </p:nvSpPr>
        <p:spPr/>
        <p:txBody>
          <a:bodyPr/>
          <a:lstStyle/>
          <a:p>
            <a:fld id="{4ACF0F1E-2D4C-47A3-83CB-F12CF09D82B1}" type="datetimeFigureOut">
              <a:rPr lang="th-TH" smtClean="0"/>
              <a:t>24/04/60</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46933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Date Placeholder 2"/>
          <p:cNvSpPr>
            <a:spLocks noGrp="1"/>
          </p:cNvSpPr>
          <p:nvPr>
            <p:ph type="dt" sz="half" idx="10"/>
          </p:nvPr>
        </p:nvSpPr>
        <p:spPr/>
        <p:txBody>
          <a:bodyPr/>
          <a:lstStyle/>
          <a:p>
            <a:fld id="{4ACF0F1E-2D4C-47A3-83CB-F12CF09D82B1}" type="datetimeFigureOut">
              <a:rPr lang="th-TH" smtClean="0"/>
              <a:t>24/04/60</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95875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F0F1E-2D4C-47A3-83CB-F12CF09D82B1}" type="datetimeFigureOut">
              <a:rPr lang="th-TH" smtClean="0"/>
              <a:t>24/04/60</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213218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87817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53007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th-T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F0F1E-2D4C-47A3-83CB-F12CF09D82B1}" type="datetimeFigureOut">
              <a:rPr lang="th-TH" smtClean="0"/>
              <a:t>24/04/60</a:t>
            </a:fld>
            <a:endParaRPr lang="th-TH"/>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CBC88-40A1-47CF-B165-93C7E058FE60}" type="slidenum">
              <a:rPr lang="th-TH" smtClean="0"/>
              <a:t>‹#›</a:t>
            </a:fld>
            <a:endParaRPr lang="th-TH"/>
          </a:p>
        </p:txBody>
      </p:sp>
    </p:spTree>
    <p:extLst>
      <p:ext uri="{BB962C8B-B14F-4D97-AF65-F5344CB8AC3E}">
        <p14:creationId xmlns:p14="http://schemas.microsoft.com/office/powerpoint/2010/main" val="3574948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esktop\Untitle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0" y="0"/>
            <a:ext cx="91582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D:\ไอที จลส\ปี1 เทอม2\Thai Geosocial Design\The croods\ตราประจำสถาบันเทคโนโลยีพระจอมเกล้าเจ้าคุณทหารลาดกระบัง.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632"/>
            <a:ext cx="1008112" cy="1008112"/>
          </a:xfrm>
          <a:prstGeom prst="rect">
            <a:avLst/>
          </a:prstGeom>
          <a:noFill/>
          <a:effectLst>
            <a:outerShdw blurRad="63500" dist="50800" dir="5400000" algn="ctr" rotWithShape="0">
              <a:schemeClr val="tx1">
                <a:lumMod val="85000"/>
                <a:lumOff val="15000"/>
                <a:alpha val="25000"/>
              </a:schemeClr>
            </a:outerShdw>
          </a:effectLst>
          <a:extLst>
            <a:ext uri="{909E8E84-426E-40DD-AFC4-6F175D3DCCD1}">
              <a14:hiddenFill xmlns:a14="http://schemas.microsoft.com/office/drawing/2010/main">
                <a:solidFill>
                  <a:srgbClr val="FFFFFF"/>
                </a:solidFill>
              </a14:hiddenFill>
            </a:ext>
          </a:extLst>
        </p:spPr>
      </p:pic>
      <p:cxnSp>
        <p:nvCxnSpPr>
          <p:cNvPr id="9" name="ตัวเชื่อมต่อตรง 6"/>
          <p:cNvCxnSpPr/>
          <p:nvPr/>
        </p:nvCxnSpPr>
        <p:spPr>
          <a:xfrm>
            <a:off x="1691680" y="980728"/>
            <a:ext cx="7056784" cy="0"/>
          </a:xfrm>
          <a:prstGeom prst="line">
            <a:avLst/>
          </a:prstGeom>
          <a:ln w="127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10" name="ชื่อเรื่องรอง 2"/>
          <p:cNvSpPr txBox="1">
            <a:spLocks/>
          </p:cNvSpPr>
          <p:nvPr/>
        </p:nvSpPr>
        <p:spPr>
          <a:xfrm>
            <a:off x="1763689" y="116632"/>
            <a:ext cx="7056783" cy="1080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th-TH"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โครงงานนี้เป็นส่วน</a:t>
            </a:r>
            <a:r>
              <a:rPr lang="th-TH" sz="2400" b="1"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หนึ่งของวิชาการวิเคราะห์และออกแบบระบบ</a:t>
            </a:r>
            <a:r>
              <a:rPr lang="th-TH"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สารสนเทศ</a:t>
            </a:r>
            <a:endPar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a:p>
            <a:pPr marL="0" indent="0" algn="r">
              <a:spcBef>
                <a:spcPts val="0"/>
              </a:spcBef>
              <a:buNone/>
            </a:pP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06016216</a:t>
            </a:r>
            <a:r>
              <a:rPr lang="en-US" sz="2400"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  </a:t>
            </a: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Information </a:t>
            </a:r>
            <a:r>
              <a:rPr lang="en-US" sz="2400" b="1"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Systems Analysis and </a:t>
            </a: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Design</a:t>
            </a:r>
            <a:endParaRPr lang="th-TH" sz="2400"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Tree>
    <p:extLst>
      <p:ext uri="{BB962C8B-B14F-4D97-AF65-F5344CB8AC3E}">
        <p14:creationId xmlns:p14="http://schemas.microsoft.com/office/powerpoint/2010/main" val="1679636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สี่เหลี่ยมผืนผ้า 6"/>
          <p:cNvSpPr/>
          <p:nvPr/>
        </p:nvSpPr>
        <p:spPr>
          <a:xfrm>
            <a:off x="-28725" y="404664"/>
            <a:ext cx="3016549"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60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เข้าสู่ระบบ</a:t>
            </a:r>
            <a:endParaRPr lang="th-TH" sz="60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199"/>
            <a:ext cx="8003906" cy="450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Oval 8"/>
          <p:cNvSpPr/>
          <p:nvPr/>
        </p:nvSpPr>
        <p:spPr>
          <a:xfrm>
            <a:off x="4211960" y="458112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Tree>
    <p:extLst>
      <p:ext uri="{BB962C8B-B14F-4D97-AF65-F5344CB8AC3E}">
        <p14:creationId xmlns:p14="http://schemas.microsoft.com/office/powerpoint/2010/main" val="3909585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560883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ตรวจสอบ</a:t>
            </a:r>
            <a:r>
              <a:rPr lang="th-TH" sz="5400" b="1" dirty="0" err="1"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สถานะการ</a:t>
            </a:r>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4099" name="Picture 3" descr="C:\Users\USER\Desktop\Photoshoped\DCh.png"/>
          <p:cNvPicPr>
            <a:picLocks noChangeAspect="1" noChangeArrowheads="1"/>
          </p:cNvPicPr>
          <p:nvPr/>
        </p:nvPicPr>
        <p:blipFill rotWithShape="1">
          <a:blip r:embed="rId5">
            <a:extLst>
              <a:ext uri="{28A0092B-C50C-407E-A947-70E740481C1C}">
                <a14:useLocalDpi xmlns:a14="http://schemas.microsoft.com/office/drawing/2010/main" val="0"/>
              </a:ext>
            </a:extLst>
          </a:blip>
          <a:srcRect b="43831"/>
          <a:stretch/>
        </p:blipFill>
        <p:spPr bwMode="auto">
          <a:xfrm>
            <a:off x="543812" y="1556792"/>
            <a:ext cx="8071700" cy="4872321"/>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99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6688958"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ยกเลิกหรือเปลี่ยนแปลงการจอง</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11" name="Picture 3" descr="C:\Users\USER\Desktop\Photoshoped\M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7" y="1564571"/>
            <a:ext cx="8100800" cy="4960774"/>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956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4816749"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จัดการสถานะห้องพัก</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10242" name="Picture 2" descr="C:\Users\USER\Desktop\Photoshoped\StS.png"/>
          <p:cNvPicPr>
            <a:picLocks noChangeAspect="1" noChangeArrowheads="1"/>
          </p:cNvPicPr>
          <p:nvPr/>
        </p:nvPicPr>
        <p:blipFill rotWithShape="1">
          <a:blip r:embed="rId4">
            <a:extLst>
              <a:ext uri="{28A0092B-C50C-407E-A947-70E740481C1C}">
                <a14:useLocalDpi xmlns:a14="http://schemas.microsoft.com/office/drawing/2010/main" val="0"/>
              </a:ext>
            </a:extLst>
          </a:blip>
          <a:srcRect b="22632"/>
          <a:stretch/>
        </p:blipFill>
        <p:spPr bwMode="auto">
          <a:xfrm>
            <a:off x="539552" y="1628800"/>
            <a:ext cx="8071700" cy="4882557"/>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722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9206" y="269776"/>
            <a:ext cx="8219257" cy="1143000"/>
          </a:xfrm>
        </p:spPr>
        <p:txBody>
          <a:bodyPr>
            <a:normAutofit/>
          </a:bodyPr>
          <a:lstStyle/>
          <a:p>
            <a:pPr algn="r"/>
            <a:r>
              <a:rPr lang="en-US" sz="4800" b="1" dirty="0" smtClean="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rPr>
              <a:t>Context</a:t>
            </a:r>
            <a:endParaRPr lang="th-TH" sz="5400" b="1" dirty="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endParaRPr>
          </a:p>
        </p:txBody>
      </p:sp>
      <p:pic>
        <p:nvPicPr>
          <p:cNvPr id="153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133" t="15485" r="23953" b="16791"/>
          <a:stretch/>
        </p:blipFill>
        <p:spPr bwMode="auto">
          <a:xfrm>
            <a:off x="1085443" y="1412776"/>
            <a:ext cx="7014949" cy="4954137"/>
          </a:xfrm>
          <a:prstGeom prst="rect">
            <a:avLst/>
          </a:prstGeom>
          <a:noFill/>
          <a:ln w="9525">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070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454" t="20148" r="22027" b="7650"/>
          <a:stretch/>
        </p:blipFill>
        <p:spPr bwMode="auto">
          <a:xfrm>
            <a:off x="827584" y="1315668"/>
            <a:ext cx="7483807" cy="5281684"/>
          </a:xfrm>
          <a:prstGeom prst="rect">
            <a:avLst/>
          </a:prstGeom>
          <a:noFill/>
          <a:ln w="19050">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8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Level 0</a:t>
            </a:r>
            <a:endParaRPr lang="th-TH" sz="54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56628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790" t="18657" r="26156" b="14657"/>
          <a:stretch/>
        </p:blipFill>
        <p:spPr bwMode="auto">
          <a:xfrm>
            <a:off x="1932659" y="1700808"/>
            <a:ext cx="5337742" cy="4542651"/>
          </a:xfrm>
          <a:prstGeom prst="rect">
            <a:avLst/>
          </a:prstGeom>
          <a:noFill/>
          <a:ln w="19050">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8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Level 1</a:t>
            </a:r>
            <a:endParaRPr lang="th-TH" sz="54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56628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713" t="11195" r="22904" b="6250"/>
          <a:stretch/>
        </p:blipFill>
        <p:spPr bwMode="auto">
          <a:xfrm>
            <a:off x="1907704" y="1556793"/>
            <a:ext cx="5584891" cy="4680520"/>
          </a:xfrm>
          <a:prstGeom prst="rect">
            <a:avLst/>
          </a:prstGeom>
          <a:noFill/>
          <a:ln w="9525">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Activity Diagram</a:t>
            </a:r>
            <a:endParaRPr lang="th-TH" sz="60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642444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ชื่อเรื่อง 1"/>
          <p:cNvSpPr txBox="1">
            <a:spLocks/>
          </p:cNvSpPr>
          <p:nvPr/>
        </p:nvSpPr>
        <p:spPr>
          <a:xfrm>
            <a:off x="3377822" y="44624"/>
            <a:ext cx="2388355"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Things</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391" t="18952" r="23219" b="13510"/>
          <a:stretch/>
        </p:blipFill>
        <p:spPr bwMode="auto">
          <a:xfrm>
            <a:off x="1098645" y="1628800"/>
            <a:ext cx="6946710" cy="4796473"/>
          </a:xfrm>
          <a:prstGeom prst="rect">
            <a:avLst/>
          </a:prstGeom>
          <a:noFill/>
          <a:ln w="19050">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สี่เหลี่ยมผืนผ้า 2"/>
          <p:cNvSpPr/>
          <p:nvPr/>
        </p:nvSpPr>
        <p:spPr>
          <a:xfrm>
            <a:off x="0" y="1340768"/>
            <a:ext cx="9144000" cy="5517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015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852" t="20699" r="13834" b="18957"/>
          <a:stretch/>
        </p:blipFill>
        <p:spPr bwMode="auto">
          <a:xfrm>
            <a:off x="653270" y="2132856"/>
            <a:ext cx="7806519" cy="3766782"/>
          </a:xfrm>
          <a:prstGeom prst="rect">
            <a:avLst/>
          </a:prstGeom>
          <a:noFill/>
          <a:ln w="19050">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ชื่อเรื่อง 1"/>
          <p:cNvSpPr txBox="1">
            <a:spLocks/>
          </p:cNvSpPr>
          <p:nvPr/>
        </p:nvSpPr>
        <p:spPr>
          <a:xfrm>
            <a:off x="0" y="44624"/>
            <a:ext cx="9144000"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System Specification</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Tree>
    <p:extLst>
      <p:ext uri="{BB962C8B-B14F-4D97-AF65-F5344CB8AC3E}">
        <p14:creationId xmlns:p14="http://schemas.microsoft.com/office/powerpoint/2010/main" val="1684249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ชื่อเรื่อง 1"/>
          <p:cNvSpPr txBox="1">
            <a:spLocks/>
          </p:cNvSpPr>
          <p:nvPr/>
        </p:nvSpPr>
        <p:spPr>
          <a:xfrm>
            <a:off x="7336760" y="3799597"/>
            <a:ext cx="1394728" cy="10801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th-TH" sz="6000" b="1" dirty="0" smtClean="0">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rPr>
              <a:t>เสนอ</a:t>
            </a:r>
            <a:endParaRPr lang="th-TH" sz="6000" b="1" dirty="0">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
        <p:nvSpPr>
          <p:cNvPr id="5" name="ตัวแทนเนื้อหา 2"/>
          <p:cNvSpPr txBox="1">
            <a:spLocks/>
          </p:cNvSpPr>
          <p:nvPr/>
        </p:nvSpPr>
        <p:spPr>
          <a:xfrm>
            <a:off x="3494714" y="4725144"/>
            <a:ext cx="5083157" cy="1222323"/>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th-TH" dirty="0" smtClean="0">
              <a:effectLst>
                <a:outerShdw blurRad="50800" dist="50800" dir="5400000" algn="ctr" rotWithShape="0">
                  <a:schemeClr val="tx1">
                    <a:alpha val="25000"/>
                  </a:schemeClr>
                </a:outerShdw>
              </a:effectLst>
              <a:latin typeface="TH SarabunPSK" pitchFamily="34" charset="-34"/>
              <a:cs typeface="TH SarabunPSK" pitchFamily="34" charset="-34"/>
            </a:endParaRPr>
          </a:p>
          <a:p>
            <a:pPr algn="r"/>
            <a:r>
              <a:rPr lang="th-TH" sz="24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 </a:t>
            </a:r>
            <a:r>
              <a:rPr lang="th-TH" sz="30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อาจารย์ ผศ.ดร. มานพ พันธ์โคกกรวด</a:t>
            </a:r>
          </a:p>
          <a:p>
            <a:pPr algn="r"/>
            <a:r>
              <a:rPr lang="th-TH" sz="30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อาจารย์ ผศ.</a:t>
            </a:r>
            <a:r>
              <a:rPr lang="th-TH" sz="3000" b="1" dirty="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ดร. บุญประเสริฐ สุรักษ์รัตนสกุล</a:t>
            </a:r>
          </a:p>
          <a:p>
            <a:pPr algn="r"/>
            <a:r>
              <a:rPr lang="th-TH" sz="2000"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 </a:t>
            </a:r>
            <a:endParaRPr lang="th-TH" sz="2000" dirty="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endParaRPr>
          </a:p>
        </p:txBody>
      </p:sp>
      <p:cxnSp>
        <p:nvCxnSpPr>
          <p:cNvPr id="6" name="ตัวเชื่อมต่อตรง 4"/>
          <p:cNvCxnSpPr/>
          <p:nvPr/>
        </p:nvCxnSpPr>
        <p:spPr>
          <a:xfrm>
            <a:off x="3956173" y="5805264"/>
            <a:ext cx="4651109" cy="0"/>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302085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ชื่อเรื่อง 1"/>
          <p:cNvSpPr txBox="1">
            <a:spLocks/>
          </p:cNvSpPr>
          <p:nvPr/>
        </p:nvSpPr>
        <p:spPr>
          <a:xfrm>
            <a:off x="0" y="44624"/>
            <a:ext cx="9144000"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Window Navigation Diagram</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632" t="18284" r="17764" b="6250"/>
          <a:stretch/>
        </p:blipFill>
        <p:spPr bwMode="auto">
          <a:xfrm>
            <a:off x="499375" y="1484784"/>
            <a:ext cx="8145249" cy="5156353"/>
          </a:xfrm>
          <a:prstGeom prst="rect">
            <a:avLst/>
          </a:prstGeom>
          <a:noFill/>
          <a:ln w="9525">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33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ชื่อเรื่อง 1"/>
          <p:cNvSpPr txBox="1">
            <a:spLocks/>
          </p:cNvSpPr>
          <p:nvPr/>
        </p:nvSpPr>
        <p:spPr>
          <a:xfrm>
            <a:off x="5424005" y="620688"/>
            <a:ext cx="2388355"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h-TH" sz="60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rPr>
              <a:t>จัดทำโดย</a:t>
            </a:r>
            <a:endParaRPr lang="th-TH" sz="6000" b="1" dirty="0">
              <a:ln>
                <a:solidFill>
                  <a:srgbClr val="C6EB6B"/>
                </a:solidFill>
              </a:ln>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
        <p:nvSpPr>
          <p:cNvPr id="5" name="ตัวแทนเนื้อหา 2"/>
          <p:cNvSpPr txBox="1">
            <a:spLocks/>
          </p:cNvSpPr>
          <p:nvPr/>
        </p:nvSpPr>
        <p:spPr>
          <a:xfrm>
            <a:off x="1043607" y="2132856"/>
            <a:ext cx="7056784" cy="28083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th-TH" b="1" dirty="0" smtClean="0">
                <a:solidFill>
                  <a:srgbClr val="16741F"/>
                </a:solidFill>
                <a:latin typeface="TH SarabunPSK" pitchFamily="34" charset="-34"/>
                <a:cs typeface="TH SarabunPSK" pitchFamily="34" charset="-34"/>
              </a:rPr>
              <a:t>น.ส. จุธาดา	สุวรรณธารา </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58070018	  </a:t>
            </a:r>
            <a:r>
              <a:rPr lang="en-US" b="1" dirty="0" smtClean="0">
                <a:solidFill>
                  <a:srgbClr val="16741F"/>
                </a:solidFill>
                <a:latin typeface="TH SarabunPSK" pitchFamily="34" charset="-34"/>
                <a:cs typeface="TH SarabunPSK" pitchFamily="34" charset="-34"/>
              </a:rPr>
              <a:t>section </a:t>
            </a:r>
            <a:r>
              <a:rPr lang="en-US" b="1" dirty="0">
                <a:solidFill>
                  <a:srgbClr val="16741F"/>
                </a:solidFill>
                <a:latin typeface="TH SarabunPSK" pitchFamily="34" charset="-34"/>
                <a:cs typeface="TH SarabunPSK" pitchFamily="34" charset="-34"/>
              </a:rPr>
              <a:t>1</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a:t>
            </a:r>
            <a:r>
              <a:rPr lang="th-TH" b="1" dirty="0" err="1" smtClean="0">
                <a:solidFill>
                  <a:srgbClr val="16741F"/>
                </a:solidFill>
                <a:latin typeface="TH SarabunPSK" pitchFamily="34" charset="-34"/>
                <a:cs typeface="TH SarabunPSK" pitchFamily="34" charset="-34"/>
              </a:rPr>
              <a:t>ชณัญญา</a:t>
            </a:r>
            <a:r>
              <a:rPr lang="th-TH" b="1" dirty="0" smtClean="0">
                <a:solidFill>
                  <a:srgbClr val="16741F"/>
                </a:solidFill>
                <a:latin typeface="TH SarabunPSK" pitchFamily="34" charset="-34"/>
                <a:cs typeface="TH SarabunPSK" pitchFamily="34" charset="-34"/>
              </a:rPr>
              <a:t>	</a:t>
            </a:r>
            <a:r>
              <a:rPr lang="th-TH" b="1" dirty="0" err="1" smtClean="0">
                <a:solidFill>
                  <a:srgbClr val="16741F"/>
                </a:solidFill>
                <a:latin typeface="TH SarabunPSK" pitchFamily="34" charset="-34"/>
                <a:cs typeface="TH SarabunPSK" pitchFamily="34" charset="-34"/>
              </a:rPr>
              <a:t>กรุด</a:t>
            </a:r>
            <a:r>
              <a:rPr lang="th-TH" b="1" dirty="0" smtClean="0">
                <a:solidFill>
                  <a:srgbClr val="16741F"/>
                </a:solidFill>
                <a:latin typeface="TH SarabunPSK" pitchFamily="34" charset="-34"/>
                <a:cs typeface="TH SarabunPSK" pitchFamily="34" charset="-34"/>
              </a:rPr>
              <a:t>นิ่ม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58070022</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3</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ตุ</a:t>
            </a:r>
            <a:r>
              <a:rPr lang="th-TH" b="1" dirty="0" err="1" smtClean="0">
                <a:solidFill>
                  <a:srgbClr val="16741F"/>
                </a:solidFill>
                <a:latin typeface="TH SarabunPSK" pitchFamily="34" charset="-34"/>
                <a:cs typeface="TH SarabunPSK" pitchFamily="34" charset="-34"/>
              </a:rPr>
              <a:t>ลยดา</a:t>
            </a:r>
            <a:r>
              <a:rPr lang="th-TH"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ด่านกุลชัย</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58070043</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1</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smtClean="0">
                <a:solidFill>
                  <a:srgbClr val="16741F"/>
                </a:solidFill>
                <a:latin typeface="TH SarabunPSK" pitchFamily="34" charset="-34"/>
                <a:cs typeface="TH SarabunPSK" pitchFamily="34" charset="-34"/>
              </a:rPr>
              <a:t>นาย </a:t>
            </a:r>
            <a:r>
              <a:rPr lang="th-TH" b="1" dirty="0" err="1" smtClean="0">
                <a:solidFill>
                  <a:srgbClr val="16741F"/>
                </a:solidFill>
                <a:latin typeface="TH SarabunPSK" pitchFamily="34" charset="-34"/>
                <a:cs typeface="TH SarabunPSK" pitchFamily="34" charset="-34"/>
              </a:rPr>
              <a:t>ศุภ</a:t>
            </a:r>
            <a:r>
              <a:rPr lang="th-TH" b="1" dirty="0" smtClean="0">
                <a:solidFill>
                  <a:srgbClr val="16741F"/>
                </a:solidFill>
                <a:latin typeface="TH SarabunPSK" pitchFamily="34" charset="-34"/>
                <a:cs typeface="TH SarabunPSK" pitchFamily="34" charset="-34"/>
              </a:rPr>
              <a:t>ศักดิ์	ช่วงโชติ </a:t>
            </a:r>
            <a:r>
              <a:rPr lang="th-TH"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58070139</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a:t>
            </a:r>
            <a:r>
              <a:rPr lang="en-US" b="1" dirty="0">
                <a:solidFill>
                  <a:srgbClr val="16741F"/>
                </a:solidFill>
                <a:latin typeface="TH SarabunPSK" pitchFamily="34" charset="-34"/>
                <a:cs typeface="TH SarabunPSK" pitchFamily="34" charset="-34"/>
              </a:rPr>
              <a:t>2</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อารี</a:t>
            </a:r>
            <a:r>
              <a:rPr lang="th-TH" b="1" dirty="0" smtClean="0">
                <a:solidFill>
                  <a:srgbClr val="16741F"/>
                </a:solidFill>
                <a:latin typeface="TH SarabunPSK" pitchFamily="34" charset="-34"/>
                <a:cs typeface="TH SarabunPSK" pitchFamily="34" charset="-34"/>
              </a:rPr>
              <a:t>นา	น้อย</a:t>
            </a:r>
            <a:r>
              <a:rPr lang="th-TH" b="1" dirty="0">
                <a:solidFill>
                  <a:srgbClr val="16741F"/>
                </a:solidFill>
                <a:latin typeface="TH SarabunPSK" pitchFamily="34" charset="-34"/>
                <a:cs typeface="TH SarabunPSK" pitchFamily="34" charset="-34"/>
              </a:rPr>
              <a:t>นง</a:t>
            </a:r>
            <a:r>
              <a:rPr lang="th-TH" b="1" dirty="0" smtClean="0">
                <a:solidFill>
                  <a:srgbClr val="16741F"/>
                </a:solidFill>
                <a:latin typeface="TH SarabunPSK" pitchFamily="34" charset="-34"/>
                <a:cs typeface="TH SarabunPSK" pitchFamily="34" charset="-34"/>
              </a:rPr>
              <a:t>เยาว์</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58070166</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1</a:t>
            </a:r>
            <a:endParaRPr lang="th-TH" b="1" dirty="0">
              <a:solidFill>
                <a:srgbClr val="16741F"/>
              </a:solidFill>
              <a:latin typeface="TH SarabunPSK" pitchFamily="34" charset="-34"/>
              <a:cs typeface="TH SarabunPSK" pitchFamily="34" charset="-34"/>
            </a:endParaRPr>
          </a:p>
          <a:p>
            <a:endParaRPr lang="th-TH" sz="2400" b="1" dirty="0">
              <a:latin typeface="TH SarabunPSK" pitchFamily="34" charset="-34"/>
              <a:cs typeface="TH SarabunPSK" pitchFamily="34" charset="-34"/>
            </a:endParaRPr>
          </a:p>
        </p:txBody>
      </p:sp>
      <p:sp>
        <p:nvSpPr>
          <p:cNvPr id="3" name="TextBox 2"/>
          <p:cNvSpPr txBox="1"/>
          <p:nvPr/>
        </p:nvSpPr>
        <p:spPr>
          <a:xfrm>
            <a:off x="2891635" y="5529426"/>
            <a:ext cx="3216714" cy="707886"/>
          </a:xfrm>
          <a:prstGeom prst="rect">
            <a:avLst/>
          </a:prstGeom>
          <a:noFill/>
        </p:spPr>
        <p:txBody>
          <a:bodyPr wrap="none" rtlCol="0">
            <a:spAutoFit/>
          </a:bodyPr>
          <a:lstStyle/>
          <a:p>
            <a:r>
              <a:rPr lang="en-US" sz="4000" b="1" dirty="0" smtClean="0">
                <a:ln>
                  <a:solidFill>
                    <a:srgbClr val="16741F"/>
                  </a:solidFill>
                </a:ln>
                <a:solidFill>
                  <a:srgbClr val="8EB149"/>
                </a:solidFill>
                <a:latin typeface="Maiandra GD" pitchFamily="34" charset="0"/>
                <a:cs typeface="TH Sarabun New" pitchFamily="34" charset="-34"/>
              </a:rPr>
              <a:t>THANK YOU</a:t>
            </a:r>
            <a:endParaRPr lang="en-US" sz="4000" b="1" dirty="0">
              <a:ln>
                <a:solidFill>
                  <a:srgbClr val="16741F"/>
                </a:solidFill>
              </a:ln>
              <a:solidFill>
                <a:srgbClr val="8EB149"/>
              </a:solidFill>
              <a:latin typeface="Maiandra GD" pitchFamily="34" charset="0"/>
              <a:cs typeface="TH Sarabun New" pitchFamily="34" charset="-34"/>
            </a:endParaRPr>
          </a:p>
        </p:txBody>
      </p:sp>
      <p:cxnSp>
        <p:nvCxnSpPr>
          <p:cNvPr id="10" name="ตัวเชื่อมต่อตรง 9"/>
          <p:cNvCxnSpPr/>
          <p:nvPr/>
        </p:nvCxnSpPr>
        <p:spPr>
          <a:xfrm>
            <a:off x="1043608" y="5085184"/>
            <a:ext cx="7056784" cy="0"/>
          </a:xfrm>
          <a:prstGeom prst="line">
            <a:avLst/>
          </a:prstGeom>
          <a:ln>
            <a:solidFill>
              <a:srgbClr val="74BC3E"/>
            </a:solidFill>
          </a:ln>
        </p:spPr>
        <p:style>
          <a:lnRef idx="2">
            <a:schemeClr val="accent3"/>
          </a:lnRef>
          <a:fillRef idx="0">
            <a:schemeClr val="accent3"/>
          </a:fillRef>
          <a:effectRef idx="1">
            <a:schemeClr val="accent3"/>
          </a:effectRef>
          <a:fontRef idx="minor">
            <a:schemeClr val="tx1"/>
          </a:fontRef>
        </p:style>
      </p:cxnSp>
      <p:sp>
        <p:nvSpPr>
          <p:cNvPr id="11" name="สี่เหลี่ยมผืนผ้า 10"/>
          <p:cNvSpPr/>
          <p:nvPr/>
        </p:nvSpPr>
        <p:spPr>
          <a:xfrm>
            <a:off x="5148064" y="620688"/>
            <a:ext cx="2952328" cy="1152128"/>
          </a:xfrm>
          <a:prstGeom prst="rect">
            <a:avLst/>
          </a:prstGeom>
          <a:noFill/>
          <a:ln/>
          <a:effectLst>
            <a:outerShdw blurRad="50800" dist="50800" dir="5400000" algn="ctr" rotWithShape="0">
              <a:schemeClr val="tx1">
                <a:alpha val="25000"/>
              </a:scheme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effectLst>
                <a:outerShdw blurRad="50800" dist="50800" dir="5400000" algn="ctr" rotWithShape="0">
                  <a:schemeClr val="tx1"/>
                </a:outerShdw>
              </a:effectLst>
            </a:endParaRPr>
          </a:p>
        </p:txBody>
      </p:sp>
    </p:spTree>
    <p:extLst>
      <p:ext uri="{BB962C8B-B14F-4D97-AF65-F5344CB8AC3E}">
        <p14:creationId xmlns:p14="http://schemas.microsoft.com/office/powerpoint/2010/main" val="27072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ชื่อเรื่อง 1"/>
          <p:cNvSpPr>
            <a:spLocks noGrp="1"/>
          </p:cNvSpPr>
          <p:nvPr>
            <p:ph type="title"/>
          </p:nvPr>
        </p:nvSpPr>
        <p:spPr>
          <a:xfrm>
            <a:off x="1691680" y="2276872"/>
            <a:ext cx="6707087" cy="2088232"/>
          </a:xfrm>
        </p:spPr>
        <p:txBody>
          <a:bodyPr>
            <a:noAutofit/>
          </a:bodyPr>
          <a:lstStyle/>
          <a:p>
            <a:pPr algn="r"/>
            <a:r>
              <a:rPr lang="en-US" sz="8000" b="1" dirty="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Service </a:t>
            </a:r>
            <a:r>
              <a:rPr lang="en-US"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Apartment</a:t>
            </a:r>
            <a: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r>
            <a:b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br>
            <a: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คืออะไร?</a:t>
            </a:r>
            <a:endParaRPr lang="en-US" sz="8000" dirty="0">
              <a:ln>
                <a:solidFill>
                  <a:srgbClr val="8EB149"/>
                </a:solidFill>
              </a:ln>
              <a:solidFill>
                <a:srgbClr val="16741F"/>
              </a:solidFill>
              <a:effectLst>
                <a:outerShdw blurRad="50800" dist="50800" dir="5400000" algn="ctr" rotWithShape="0">
                  <a:schemeClr val="tx1">
                    <a:alpha val="25000"/>
                  </a:schemeClr>
                </a:outerShdw>
              </a:effectLst>
            </a:endParaRPr>
          </a:p>
        </p:txBody>
      </p:sp>
    </p:spTree>
    <p:extLst>
      <p:ext uri="{BB962C8B-B14F-4D97-AF65-F5344CB8AC3E}">
        <p14:creationId xmlns:p14="http://schemas.microsoft.com/office/powerpoint/2010/main" val="1469029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35695" y="548680"/>
            <a:ext cx="6790751" cy="1512168"/>
          </a:xfrm>
          <a:ln>
            <a:noFill/>
          </a:ln>
        </p:spPr>
        <p:txBody>
          <a:bodyPr>
            <a:normAutofit fontScale="90000"/>
          </a:bodyPr>
          <a:lstStyle/>
          <a:p>
            <a:pPr algn="r"/>
            <a:r>
              <a:rPr lang="th-TH"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วัตถุประสงค์ในการทำระบบ </a:t>
            </a: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r>
            <a:b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b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Service Apartment</a:t>
            </a:r>
            <a:r>
              <a:rPr lang="th-TH"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t>
            </a: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Management</a:t>
            </a:r>
            <a:endParaRPr lang="th-TH" sz="5400" b="1" dirty="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3" name="Content Placeholder 2"/>
          <p:cNvSpPr>
            <a:spLocks noGrp="1"/>
          </p:cNvSpPr>
          <p:nvPr>
            <p:ph idx="1"/>
          </p:nvPr>
        </p:nvSpPr>
        <p:spPr>
          <a:xfrm>
            <a:off x="1331640" y="2708920"/>
            <a:ext cx="7355160" cy="3417243"/>
          </a:xfrm>
        </p:spPr>
        <p:txBody>
          <a:bodyPr>
            <a:noAutofit/>
          </a:bodyPr>
          <a:lstStyle/>
          <a:p>
            <a:r>
              <a:rPr lang="th-TH" sz="3600" b="1" dirty="0" smtClean="0">
                <a:solidFill>
                  <a:srgbClr val="16741F"/>
                </a:solidFill>
                <a:latin typeface="TH SarabunPSK" panose="020B0500040200020003" pitchFamily="34" charset="-34"/>
                <a:cs typeface="TH SarabunPSK" panose="020B0500040200020003" pitchFamily="34" charset="-34"/>
              </a:rPr>
              <a:t>ให้บริการ</a:t>
            </a:r>
            <a:r>
              <a:rPr lang="th-TH" sz="3600" b="1" dirty="0">
                <a:solidFill>
                  <a:srgbClr val="16741F"/>
                </a:solidFill>
                <a:latin typeface="TH SarabunPSK" panose="020B0500040200020003" pitchFamily="34" charset="-34"/>
                <a:cs typeface="TH SarabunPSK" panose="020B0500040200020003" pitchFamily="34" charset="-34"/>
              </a:rPr>
              <a:t>ข้อมูล</a:t>
            </a:r>
            <a:r>
              <a:rPr lang="th-TH" sz="3600" b="1" dirty="0" smtClean="0">
                <a:solidFill>
                  <a:srgbClr val="16741F"/>
                </a:solidFill>
                <a:latin typeface="TH SarabunPSK" panose="020B0500040200020003" pitchFamily="34" charset="-34"/>
                <a:cs typeface="TH SarabunPSK" panose="020B0500040200020003" pitchFamily="34" charset="-34"/>
              </a:rPr>
              <a:t>สำหรับจอง</a:t>
            </a:r>
            <a:r>
              <a:rPr lang="th-TH" sz="3600" b="1" dirty="0">
                <a:solidFill>
                  <a:srgbClr val="16741F"/>
                </a:solidFill>
                <a:latin typeface="TH SarabunPSK" panose="020B0500040200020003" pitchFamily="34" charset="-34"/>
                <a:cs typeface="TH SarabunPSK" panose="020B0500040200020003" pitchFamily="34" charset="-34"/>
              </a:rPr>
              <a:t>ที่พักแบบออนไลน์</a:t>
            </a:r>
          </a:p>
          <a:p>
            <a:r>
              <a:rPr lang="th-TH" sz="3600" b="1" dirty="0" smtClean="0">
                <a:solidFill>
                  <a:srgbClr val="16741F"/>
                </a:solidFill>
                <a:latin typeface="TH SarabunPSK" panose="020B0500040200020003" pitchFamily="34" charset="-34"/>
                <a:cs typeface="TH SarabunPSK" panose="020B0500040200020003" pitchFamily="34" charset="-34"/>
              </a:rPr>
              <a:t>จัดการห้องพักทั้งแบบรายวันและรายเดือน</a:t>
            </a:r>
          </a:p>
          <a:p>
            <a:pPr marL="0" indent="0">
              <a:buNone/>
            </a:pPr>
            <a:r>
              <a:rPr lang="th-TH" sz="3600" b="1" dirty="0" smtClean="0">
                <a:solidFill>
                  <a:srgbClr val="16741F"/>
                </a:solidFill>
                <a:latin typeface="TH SarabunPSK" panose="020B0500040200020003" pitchFamily="34" charset="-34"/>
                <a:cs typeface="TH SarabunPSK" panose="020B0500040200020003" pitchFamily="34" charset="-34"/>
              </a:rPr>
              <a:t>ได้ในระบบเดียว</a:t>
            </a:r>
          </a:p>
          <a:p>
            <a:r>
              <a:rPr lang="th-TH" sz="3600" b="1" dirty="0" smtClean="0">
                <a:solidFill>
                  <a:srgbClr val="16741F"/>
                </a:solidFill>
                <a:latin typeface="TH SarabunPSK" panose="020B0500040200020003" pitchFamily="34" charset="-34"/>
                <a:cs typeface="TH SarabunPSK" panose="020B0500040200020003" pitchFamily="34" charset="-34"/>
              </a:rPr>
              <a:t>ลด</a:t>
            </a:r>
            <a:r>
              <a:rPr lang="th-TH" sz="3600" b="1" dirty="0">
                <a:solidFill>
                  <a:srgbClr val="16741F"/>
                </a:solidFill>
                <a:latin typeface="TH SarabunPSK" panose="020B0500040200020003" pitchFamily="34" charset="-34"/>
                <a:cs typeface="TH SarabunPSK" panose="020B0500040200020003" pitchFamily="34" charset="-34"/>
              </a:rPr>
              <a:t>ขั้นตอนการดำเนินงานของธุรกิจ</a:t>
            </a:r>
          </a:p>
          <a:p>
            <a:pPr marL="0" indent="0">
              <a:buNone/>
            </a:pPr>
            <a:endParaRPr lang="th-TH" sz="3600" b="1" dirty="0">
              <a:solidFill>
                <a:srgbClr val="16741F"/>
              </a:solidFill>
              <a:latin typeface="TH SarabunPSK" panose="020B0500040200020003" pitchFamily="34" charset="-34"/>
              <a:cs typeface="TH SarabunPSK" panose="020B0500040200020003" pitchFamily="34" charset="-34"/>
            </a:endParaRPr>
          </a:p>
        </p:txBody>
      </p:sp>
      <p:sp>
        <p:nvSpPr>
          <p:cNvPr id="5" name="สี่เหลี่ยมผืนผ้า 4"/>
          <p:cNvSpPr/>
          <p:nvPr/>
        </p:nvSpPr>
        <p:spPr>
          <a:xfrm>
            <a:off x="1763688" y="476672"/>
            <a:ext cx="6984776" cy="1728192"/>
          </a:xfrm>
          <a:prstGeom prst="rect">
            <a:avLst/>
          </a:prstGeom>
          <a:no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884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 y="-27384"/>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32040" y="620688"/>
            <a:ext cx="2880320" cy="1656184"/>
          </a:xfrm>
          <a:noFill/>
          <a:ln w="28575">
            <a:solidFill>
              <a:srgbClr val="92D050"/>
            </a:solidFill>
          </a:ln>
          <a:effectLst>
            <a:outerShdw blurRad="50800" dist="50800" dir="5400000" algn="ctr" rotWithShape="0">
              <a:schemeClr val="tx1">
                <a:alpha val="25000"/>
              </a:schemeClr>
            </a:outerShdw>
          </a:effectLst>
        </p:spPr>
        <p:txBody>
          <a:bodyPr>
            <a:noAutofit/>
          </a:bodyPr>
          <a:lstStyle/>
          <a:p>
            <a:r>
              <a:rPr lang="en-US" dirty="0">
                <a:solidFill>
                  <a:srgbClr val="16741F"/>
                </a:solidFill>
                <a:effectLst>
                  <a:outerShdw blurRad="50800" dist="50800" dir="5400000" algn="ctr" rotWithShape="0">
                    <a:schemeClr val="tx1">
                      <a:alpha val="25000"/>
                    </a:schemeClr>
                  </a:outerShdw>
                </a:effectLst>
              </a:rPr>
              <a:t/>
            </a:r>
            <a:br>
              <a:rPr lang="en-US" dirty="0">
                <a:solidFill>
                  <a:srgbClr val="16741F"/>
                </a:solidFill>
                <a:effectLst>
                  <a:outerShdw blurRad="50800" dist="50800" dir="5400000" algn="ctr" rotWithShape="0">
                    <a:schemeClr val="tx1">
                      <a:alpha val="25000"/>
                    </a:schemeClr>
                  </a:outerShdw>
                </a:effectLst>
              </a:rPr>
            </a:br>
            <a:r>
              <a:rPr lang="en-US" dirty="0">
                <a:ln>
                  <a:solidFill>
                    <a:srgbClr val="C6EB6B"/>
                  </a:solidFill>
                </a:ln>
                <a:solidFill>
                  <a:srgbClr val="16741F"/>
                </a:solidFill>
                <a:effectLst>
                  <a:outerShdw blurRad="50800" dist="50800" dir="5400000" algn="ctr" rotWithShape="0">
                    <a:schemeClr val="tx1">
                      <a:alpha val="25000"/>
                    </a:schemeClr>
                  </a:outerShdw>
                </a:effectLst>
              </a:rPr>
              <a:t>Use Case </a:t>
            </a:r>
            <a:r>
              <a:rPr lang="th-TH" dirty="0" smtClean="0">
                <a:solidFill>
                  <a:srgbClr val="16741F"/>
                </a:solidFill>
                <a:effectLst>
                  <a:outerShdw blurRad="50800" dist="50800" dir="5400000" algn="ctr" rotWithShape="0">
                    <a:schemeClr val="tx1">
                      <a:alpha val="25000"/>
                    </a:schemeClr>
                  </a:outerShdw>
                </a:effectLst>
              </a:rPr>
              <a:t/>
            </a:r>
            <a:br>
              <a:rPr lang="th-TH" dirty="0" smtClean="0">
                <a:solidFill>
                  <a:srgbClr val="16741F"/>
                </a:solidFill>
                <a:effectLst>
                  <a:outerShdw blurRad="50800" dist="50800" dir="5400000" algn="ctr" rotWithShape="0">
                    <a:schemeClr val="tx1">
                      <a:alpha val="25000"/>
                    </a:schemeClr>
                  </a:outerShdw>
                </a:effectLst>
              </a:rPr>
            </a:br>
            <a:r>
              <a:rPr lang="en-US" dirty="0" smtClean="0">
                <a:ln>
                  <a:solidFill>
                    <a:srgbClr val="C6EB6B"/>
                  </a:solidFill>
                </a:ln>
                <a:solidFill>
                  <a:srgbClr val="16741F"/>
                </a:solidFill>
                <a:effectLst>
                  <a:outerShdw blurRad="50800" dist="50800" dir="5400000" algn="ctr" rotWithShape="0">
                    <a:schemeClr val="tx1">
                      <a:alpha val="25000"/>
                    </a:schemeClr>
                  </a:outerShdw>
                </a:effectLst>
              </a:rPr>
              <a:t>Diagram</a:t>
            </a:r>
            <a:r>
              <a:rPr lang="en-US" dirty="0">
                <a:solidFill>
                  <a:srgbClr val="16741F"/>
                </a:solidFill>
                <a:effectLst>
                  <a:outerShdw blurRad="50800" dist="50800" dir="5400000" algn="ctr" rotWithShape="0">
                    <a:schemeClr val="tx1">
                      <a:alpha val="25000"/>
                    </a:schemeClr>
                  </a:outerShdw>
                </a:effectLst>
              </a:rPr>
              <a:t/>
            </a:r>
            <a:br>
              <a:rPr lang="en-US" dirty="0">
                <a:solidFill>
                  <a:srgbClr val="16741F"/>
                </a:solidFill>
                <a:effectLst>
                  <a:outerShdw blurRad="50800" dist="50800" dir="5400000" algn="ctr" rotWithShape="0">
                    <a:schemeClr val="tx1">
                      <a:alpha val="25000"/>
                    </a:schemeClr>
                  </a:outerShdw>
                </a:effectLst>
              </a:rPr>
            </a:br>
            <a:endParaRPr lang="th-TH" dirty="0">
              <a:solidFill>
                <a:srgbClr val="16741F"/>
              </a:solidFill>
              <a:effectLst>
                <a:outerShdw blurRad="50800" dist="50800" dir="5400000" algn="ctr" rotWithShape="0">
                  <a:schemeClr val="tx1">
                    <a:alpha val="25000"/>
                  </a:schemeClr>
                </a:outerShdw>
              </a:effectLst>
            </a:endParaRPr>
          </a:p>
        </p:txBody>
      </p:sp>
      <p:sp>
        <p:nvSpPr>
          <p:cNvPr id="4" name="ตัวแทนเนื้อหา 3"/>
          <p:cNvSpPr>
            <a:spLocks noGrp="1"/>
          </p:cNvSpPr>
          <p:nvPr>
            <p:ph idx="1"/>
          </p:nvPr>
        </p:nvSpPr>
        <p:spPr>
          <a:xfrm>
            <a:off x="5652120" y="2564904"/>
            <a:ext cx="3106688" cy="3744416"/>
          </a:xfrm>
        </p:spPr>
        <p:txBody>
          <a:bodyPr>
            <a:noAutofit/>
          </a:bodyPr>
          <a:lstStyle/>
          <a:p>
            <a:pPr>
              <a:spcBef>
                <a:spcPts val="0"/>
              </a:spcBef>
            </a:pPr>
            <a:r>
              <a:rPr lang="en-US" sz="4000" b="1" dirty="0">
                <a:solidFill>
                  <a:srgbClr val="16741F"/>
                </a:solidFill>
                <a:latin typeface="TH SarabunPSK" pitchFamily="34" charset="-34"/>
                <a:cs typeface="TH SarabunPSK" pitchFamily="34" charset="-34"/>
              </a:rPr>
              <a:t>3 Actors</a:t>
            </a:r>
            <a:endParaRPr lang="th-TH" sz="4000" b="1" dirty="0">
              <a:solidFill>
                <a:srgbClr val="16741F"/>
              </a:solidFill>
              <a:latin typeface="TH SarabunPSK" pitchFamily="34" charset="-34"/>
              <a:cs typeface="TH SarabunPSK" pitchFamily="34" charset="-34"/>
            </a:endParaRPr>
          </a:p>
          <a:p>
            <a:pPr>
              <a:spcBef>
                <a:spcPts val="0"/>
              </a:spcBef>
            </a:pPr>
            <a:r>
              <a:rPr lang="en-US" sz="4000" b="1" dirty="0">
                <a:solidFill>
                  <a:srgbClr val="16741F"/>
                </a:solidFill>
                <a:latin typeface="TH SarabunPSK" pitchFamily="34" charset="-34"/>
                <a:cs typeface="TH SarabunPSK" pitchFamily="34" charset="-34"/>
              </a:rPr>
              <a:t>13 </a:t>
            </a:r>
            <a:r>
              <a:rPr lang="en-US" sz="4000" b="1" dirty="0" smtClean="0">
                <a:solidFill>
                  <a:srgbClr val="16741F"/>
                </a:solidFill>
                <a:latin typeface="TH SarabunPSK" pitchFamily="34" charset="-34"/>
                <a:cs typeface="TH SarabunPSK" pitchFamily="34" charset="-34"/>
              </a:rPr>
              <a:t>Use </a:t>
            </a:r>
            <a:r>
              <a:rPr lang="en-US" sz="4000" b="1" dirty="0">
                <a:solidFill>
                  <a:srgbClr val="16741F"/>
                </a:solidFill>
                <a:latin typeface="TH SarabunPSK" pitchFamily="34" charset="-34"/>
                <a:cs typeface="TH SarabunPSK" pitchFamily="34" charset="-34"/>
              </a:rPr>
              <a:t>cases</a:t>
            </a:r>
            <a:endParaRPr lang="th-TH" sz="4000" b="1" dirty="0">
              <a:solidFill>
                <a:srgbClr val="16741F"/>
              </a:solidFill>
              <a:latin typeface="TH SarabunPSK" pitchFamily="34" charset="-34"/>
              <a:cs typeface="TH SarabunPSK" pitchFamily="34" charset="-34"/>
            </a:endParaRPr>
          </a:p>
          <a:p>
            <a:pPr>
              <a:spcBef>
                <a:spcPts val="0"/>
              </a:spcBef>
            </a:pPr>
            <a:endParaRPr lang="en-US" b="1" dirty="0">
              <a:solidFill>
                <a:srgbClr val="16741F"/>
              </a:solidFill>
              <a:latin typeface="TH SarabunPSK" pitchFamily="34" charset="-34"/>
              <a:cs typeface="TH SarabunPSK" pitchFamily="34" charset="-34"/>
            </a:endParaRPr>
          </a:p>
          <a:p>
            <a:pPr marL="0" indent="0">
              <a:spcBef>
                <a:spcPts val="0"/>
              </a:spcBef>
              <a:buNone/>
            </a:pPr>
            <a:r>
              <a:rPr lang="th-TH" sz="3600" b="1" dirty="0">
                <a:solidFill>
                  <a:srgbClr val="16741F"/>
                </a:solidFill>
                <a:latin typeface="TH SarabunPSK" pitchFamily="34" charset="-34"/>
                <a:cs typeface="TH SarabunPSK" pitchFamily="34" charset="-34"/>
              </a:rPr>
              <a:t>ซึ่งแต่ละ</a:t>
            </a:r>
            <a:r>
              <a:rPr lang="en-US" sz="3600" b="1" dirty="0">
                <a:solidFill>
                  <a:srgbClr val="16741F"/>
                </a:solidFill>
                <a:latin typeface="TH SarabunPSK" pitchFamily="34" charset="-34"/>
                <a:cs typeface="TH SarabunPSK" pitchFamily="34" charset="-34"/>
              </a:rPr>
              <a:t> Actor </a:t>
            </a:r>
            <a:r>
              <a:rPr lang="th-TH" sz="3600" b="1" dirty="0">
                <a:solidFill>
                  <a:srgbClr val="16741F"/>
                </a:solidFill>
                <a:latin typeface="TH SarabunPSK" pitchFamily="34" charset="-34"/>
                <a:cs typeface="TH SarabunPSK" pitchFamily="34" charset="-34"/>
              </a:rPr>
              <a:t>นั้น</a:t>
            </a:r>
          </a:p>
          <a:p>
            <a:pPr marL="0" indent="0">
              <a:spcBef>
                <a:spcPts val="0"/>
              </a:spcBef>
              <a:buNone/>
            </a:pPr>
            <a:r>
              <a:rPr lang="th-TH" sz="3600" b="1" dirty="0">
                <a:solidFill>
                  <a:srgbClr val="16741F"/>
                </a:solidFill>
                <a:latin typeface="TH SarabunPSK" pitchFamily="34" charset="-34"/>
                <a:cs typeface="TH SarabunPSK" pitchFamily="34" charset="-34"/>
              </a:rPr>
              <a:t>มีฟังก์ชันการทำงานของตนดังแผนภาพ</a:t>
            </a:r>
            <a:endParaRPr lang="en-US" sz="3600" b="1" dirty="0">
              <a:solidFill>
                <a:srgbClr val="16741F"/>
              </a:solidFill>
              <a:latin typeface="TH SarabunPSK" pitchFamily="34" charset="-34"/>
              <a:cs typeface="TH SarabunPSK" pitchFamily="34" charset="-34"/>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917" t="16371" r="36076" b="11615"/>
          <a:stretch/>
        </p:blipFill>
        <p:spPr bwMode="auto">
          <a:xfrm>
            <a:off x="-36512" y="0"/>
            <a:ext cx="4563455"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สี่เหลี่ยมผืนผ้า 9"/>
          <p:cNvSpPr/>
          <p:nvPr/>
        </p:nvSpPr>
        <p:spPr>
          <a:xfrm>
            <a:off x="-36512" y="-27384"/>
            <a:ext cx="4536504" cy="6885384"/>
          </a:xfrm>
          <a:prstGeom prst="rect">
            <a:avLst/>
          </a:prstGeom>
          <a:noFill/>
          <a:ln w="38100">
            <a:solidFill>
              <a:srgbClr val="74BC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373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สี่เหลี่ยมผืนผ้า 3"/>
          <p:cNvSpPr/>
          <p:nvPr/>
        </p:nvSpPr>
        <p:spPr>
          <a:xfrm>
            <a:off x="-28725" y="404664"/>
            <a:ext cx="344859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7170" name="Picture 2" descr="C:\Users\USER\Desktop\Photoshoped\TabD.png"/>
          <p:cNvPicPr>
            <a:picLocks noChangeAspect="1" noChangeArrowheads="1"/>
          </p:cNvPicPr>
          <p:nvPr/>
        </p:nvPicPr>
        <p:blipFill rotWithShape="1">
          <a:blip r:embed="rId4">
            <a:extLst>
              <a:ext uri="{28A0092B-C50C-407E-A947-70E740481C1C}">
                <a14:useLocalDpi xmlns:a14="http://schemas.microsoft.com/office/drawing/2010/main" val="0"/>
              </a:ext>
            </a:extLst>
          </a:blip>
          <a:srcRect t="11520" b="11241"/>
          <a:stretch/>
        </p:blipFill>
        <p:spPr bwMode="auto">
          <a:xfrm>
            <a:off x="539552" y="2061248"/>
            <a:ext cx="8064896" cy="3600000"/>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269776"/>
            <a:ext cx="8136904" cy="1143000"/>
          </a:xfrm>
          <a:ln w="9525">
            <a:noFill/>
          </a:ln>
        </p:spPr>
        <p:txBody>
          <a:bodyPr>
            <a:normAutofit/>
          </a:body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ค้นหาห้องพัก</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471130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สี่เหลี่ยมผืนผ้า 3"/>
          <p:cNvSpPr/>
          <p:nvPr/>
        </p:nvSpPr>
        <p:spPr>
          <a:xfrm>
            <a:off x="-28725" y="404664"/>
            <a:ext cx="416867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2" name="Title 1"/>
          <p:cNvSpPr>
            <a:spLocks noGrp="1"/>
          </p:cNvSpPr>
          <p:nvPr>
            <p:ph type="title"/>
          </p:nvPr>
        </p:nvSpPr>
        <p:spPr>
          <a:xfrm>
            <a:off x="323528" y="269776"/>
            <a:ext cx="8136904" cy="1143000"/>
          </a:xfrm>
          <a:ln w="9525">
            <a:noFill/>
          </a:ln>
        </p:spPr>
        <p:txBody>
          <a:bodyPr>
            <a:normAutofit/>
          </a:body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ค้นหาห้องพัก(ต่อ)</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w="9525">
            <a:solidFill>
              <a:srgbClr val="92D05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6992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สี่เหลี่ยมผืนผ้า 10"/>
          <p:cNvSpPr/>
          <p:nvPr/>
        </p:nvSpPr>
        <p:spPr>
          <a:xfrm>
            <a:off x="-28725" y="404664"/>
            <a:ext cx="460838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จองห้องพัก(รายวัน)</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8194" name="Picture 2" descr="C:\Users\USER\Desktop\Photoshoped\BK.png"/>
          <p:cNvPicPr>
            <a:picLocks noChangeAspect="1" noChangeArrowheads="1"/>
          </p:cNvPicPr>
          <p:nvPr/>
        </p:nvPicPr>
        <p:blipFill rotWithShape="1">
          <a:blip r:embed="rId4">
            <a:extLst>
              <a:ext uri="{28A0092B-C50C-407E-A947-70E740481C1C}">
                <a14:useLocalDpi xmlns:a14="http://schemas.microsoft.com/office/drawing/2010/main" val="0"/>
              </a:ext>
            </a:extLst>
          </a:blip>
          <a:srcRect b="29405"/>
          <a:stretch/>
        </p:blipFill>
        <p:spPr bwMode="auto">
          <a:xfrm>
            <a:off x="539552" y="1575638"/>
            <a:ext cx="8089751" cy="4941168"/>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130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สี่เหลี่ยมผืนผ้า 10"/>
          <p:cNvSpPr/>
          <p:nvPr/>
        </p:nvSpPr>
        <p:spPr>
          <a:xfrm>
            <a:off x="-28725" y="404664"/>
            <a:ext cx="5104781"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จองห้องพัก(รายเดือน)</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9218" name="Picture 2" descr="C:\Users\USER\Desktop\Photoshoped\BM.png"/>
          <p:cNvPicPr>
            <a:picLocks noChangeAspect="1" noChangeArrowheads="1"/>
          </p:cNvPicPr>
          <p:nvPr/>
        </p:nvPicPr>
        <p:blipFill rotWithShape="1">
          <a:blip r:embed="rId4">
            <a:extLst>
              <a:ext uri="{28A0092B-C50C-407E-A947-70E740481C1C}">
                <a14:useLocalDpi xmlns:a14="http://schemas.microsoft.com/office/drawing/2010/main" val="0"/>
              </a:ext>
            </a:extLst>
          </a:blip>
          <a:srcRect l="-413" t="8292" r="413" b="17522"/>
          <a:stretch/>
        </p:blipFill>
        <p:spPr bwMode="auto">
          <a:xfrm>
            <a:off x="534786" y="1628800"/>
            <a:ext cx="8089751" cy="4896544"/>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8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5C1EF0044CF249A09568BFC7A27DEF" ma:contentTypeVersion="2" ma:contentTypeDescription="Create a new document." ma:contentTypeScope="" ma:versionID="e7bab7cd2411e049573f4a65da80024b">
  <xsd:schema xmlns:xsd="http://www.w3.org/2001/XMLSchema" xmlns:xs="http://www.w3.org/2001/XMLSchema" xmlns:p="http://schemas.microsoft.com/office/2006/metadata/properties" xmlns:ns2="360d23a6-f195-4c5c-b5bb-19aa4319b9ef" targetNamespace="http://schemas.microsoft.com/office/2006/metadata/properties" ma:root="true" ma:fieldsID="4aa57f365afa5b6f0db785387c52e466" ns2:_="">
    <xsd:import namespace="360d23a6-f195-4c5c-b5bb-19aa4319b9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d23a6-f195-4c5c-b5bb-19aa4319b9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64F2FD-5703-46A6-9D39-99CFA986D5A1}"/>
</file>

<file path=customXml/itemProps2.xml><?xml version="1.0" encoding="utf-8"?>
<ds:datastoreItem xmlns:ds="http://schemas.openxmlformats.org/officeDocument/2006/customXml" ds:itemID="{EBB01C79-0541-4EB7-9455-75DE532A1246}"/>
</file>

<file path=customXml/itemProps3.xml><?xml version="1.0" encoding="utf-8"?>
<ds:datastoreItem xmlns:ds="http://schemas.openxmlformats.org/officeDocument/2006/customXml" ds:itemID="{CFBE8750-A763-4D7A-B85C-BCEDD6CA949E}"/>
</file>

<file path=docProps/app.xml><?xml version="1.0" encoding="utf-8"?>
<Properties xmlns="http://schemas.openxmlformats.org/officeDocument/2006/extended-properties" xmlns:vt="http://schemas.openxmlformats.org/officeDocument/2006/docPropsVTypes">
  <TotalTime>2238</TotalTime>
  <Words>173</Words>
  <Application>Microsoft Office PowerPoint</Application>
  <PresentationFormat>นำเสนอทางหน้าจอ (4:3)</PresentationFormat>
  <Paragraphs>58</Paragraphs>
  <Slides>21</Slides>
  <Notes>21</Notes>
  <HiddenSlides>0</HiddenSlides>
  <MMClips>0</MMClips>
  <ScaleCrop>false</ScaleCrop>
  <HeadingPairs>
    <vt:vector size="6" baseType="variant">
      <vt:variant>
        <vt:lpstr>แบบอักษรที่ถูกใช้</vt:lpstr>
      </vt:variant>
      <vt:variant>
        <vt:i4>8</vt:i4>
      </vt:variant>
      <vt:variant>
        <vt:lpstr>ชุดรูปแบบ</vt:lpstr>
      </vt:variant>
      <vt:variant>
        <vt:i4>1</vt:i4>
      </vt:variant>
      <vt:variant>
        <vt:lpstr>ชื่อเรื่องภาพนิ่ง</vt:lpstr>
      </vt:variant>
      <vt:variant>
        <vt:i4>21</vt:i4>
      </vt:variant>
    </vt:vector>
  </HeadingPairs>
  <TitlesOfParts>
    <vt:vector size="30" baseType="lpstr">
      <vt:lpstr>Arial</vt:lpstr>
      <vt:lpstr>Tahoma</vt:lpstr>
      <vt:lpstr>Maiandra GD</vt:lpstr>
      <vt:lpstr>TH Sarabun New</vt:lpstr>
      <vt:lpstr>Cordia New</vt:lpstr>
      <vt:lpstr>Angsana New</vt:lpstr>
      <vt:lpstr>Calibri</vt:lpstr>
      <vt:lpstr>TH SarabunPSK</vt:lpstr>
      <vt:lpstr>Office Theme</vt:lpstr>
      <vt:lpstr>งานนำเสนอ PowerPoint</vt:lpstr>
      <vt:lpstr>งานนำเสนอ PowerPoint</vt:lpstr>
      <vt:lpstr>Service Apartment คืออะไร?</vt:lpstr>
      <vt:lpstr>วัตถุประสงค์ในการทำระบบ  Service Apartment Management</vt:lpstr>
      <vt:lpstr> Use Case  Diagram </vt:lpstr>
      <vt:lpstr>ค้นหาห้องพัก</vt:lpstr>
      <vt:lpstr>ค้นหาห้องพัก(ต่อ)</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Data Flow Diagram : Context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Company>Office Black Edition - tum0r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การนำเสนอรายงานความก้าวหน้าการปฏิบัติสหกิจศึกษา   ผู้นิเทศงาน นางสาวจุธาดา สุวรรณธารา 58070018 นางสาวชณัญญา กรุดนิ่ม 58070022 นางสาวตุลยดา ด่านกุลชัย 58070043 นายศุภศักดิ์ ช่วงโชติ 58070139 นางสาวอารีนา น้อยนงเยาว์ 58070166 คุณ อนุรักษ์ พรหมบุบผา  นำเสนอโดย นางสาวจุธาดา สุวรรณธารา 58070018 นางสาวชณัญญา กรุดนิ่ม 58070022 นางสาวตุลยดา ด่านกุลชัย 58070043 นายศุภศักดิ์ ช่วงโชติ 58070139 นางสาวอารีนา น้อยนงเยาว์ 58070166  ชั้นปีที่ 2 คณะเทคโนโลยีสารสนเทศ  สถาบันเทคโนโลยีพระจอมเกล้า เจ้าคุณทหารลาดกระบัง</dc:title>
  <dc:creator>Boom</dc:creator>
  <cp:lastModifiedBy>USER</cp:lastModifiedBy>
  <cp:revision>53</cp:revision>
  <dcterms:created xsi:type="dcterms:W3CDTF">2017-04-21T10:58:06Z</dcterms:created>
  <dcterms:modified xsi:type="dcterms:W3CDTF">2017-04-24T04:28:16Z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188400</vt:r8>
  </property>
  <property fmtid="{D5CDD505-2E9C-101B-9397-08002B2CF9AE}" pid="3" name="ContentTypeId">
    <vt:lpwstr>0x010100F05C1EF0044CF249A09568BFC7A27DEF</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